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82" r:id="rId14"/>
    <p:sldId id="269" r:id="rId15"/>
    <p:sldId id="270" r:id="rId16"/>
    <p:sldId id="271" r:id="rId17"/>
    <p:sldId id="272" r:id="rId18"/>
    <p:sldId id="278" r:id="rId19"/>
    <p:sldId id="279" r:id="rId20"/>
    <p:sldId id="284" r:id="rId21"/>
    <p:sldId id="273" r:id="rId22"/>
    <p:sldId id="283" r:id="rId23"/>
    <p:sldId id="274" r:id="rId24"/>
    <p:sldId id="275" r:id="rId25"/>
    <p:sldId id="276" r:id="rId26"/>
    <p:sldId id="281" r:id="rId27"/>
    <p:sldId id="280" r:id="rId28"/>
    <p:sldId id="285" r:id="rId29"/>
    <p:sldId id="277" r:id="rId30"/>
  </p:sldIdLst>
  <p:sldSz cx="9144000" cy="5143500" type="screen16x9"/>
  <p:notesSz cx="6858000" cy="9144000"/>
  <p:embeddedFontLst>
    <p:embeddedFont>
      <p:font typeface="Alfa Slab One" panose="020B0604020202020204" charset="0"/>
      <p:regular r:id="rId32"/>
    </p:embeddedFont>
    <p:embeddedFont>
      <p:font typeface="Comfortaa" panose="020B0604020202020204" charset="0"/>
      <p:regular r:id="rId33"/>
      <p:bold r:id="rId34"/>
    </p:embeddedFont>
    <p:embeddedFont>
      <p:font typeface="Lexend" panose="020B0604020202020204" charset="0"/>
      <p:regular r:id="rId35"/>
      <p:bold r:id="rId36"/>
    </p:embeddedFont>
    <p:embeddedFont>
      <p:font typeface="Lexend SemiBold" panose="020B0604020202020204" charset="0"/>
      <p:regular r:id="rId37"/>
      <p:bold r:id="rId38"/>
    </p:embeddedFont>
    <p:embeddedFont>
      <p:font typeface="Nunito" pitchFamily="2" charset="0"/>
      <p:regular r:id="rId39"/>
      <p:bold r:id="rId40"/>
      <p:italic r:id="rId41"/>
      <p:boldItalic r:id="rId42"/>
    </p:embeddedFont>
    <p:embeddedFont>
      <p:font typeface="Nunito Black" pitchFamily="2" charset="0"/>
      <p:bold r:id="rId43"/>
      <p:boldItalic r:id="rId44"/>
    </p:embeddedFont>
    <p:embeddedFont>
      <p:font typeface="Nunito ExtraBold" pitchFamily="2" charset="0"/>
      <p:bold r:id="rId45"/>
      <p:boldItalic r:id="rId46"/>
    </p:embeddedFont>
    <p:embeddedFont>
      <p:font typeface="Nunito SemiBold" pitchFamily="2" charset="0"/>
      <p:regular r:id="rId47"/>
      <p:bold r:id="rId48"/>
      <p:italic r:id="rId49"/>
      <p:boldItalic r:id="rId50"/>
    </p:embeddedFont>
    <p:embeddedFont>
      <p:font typeface="Oswald" panose="00000500000000000000" pitchFamily="2" charset="0"/>
      <p:regular r:id="rId51"/>
      <p:bold r:id="rId52"/>
    </p:embeddedFont>
    <p:embeddedFont>
      <p:font typeface="Proxima Nova" panose="020B0604020202020204" charset="0"/>
      <p:regular r:id="rId53"/>
      <p:bold r:id="rId54"/>
      <p:italic r:id="rId55"/>
      <p:boldItalic r:id="rId56"/>
    </p:embeddedFont>
    <p:embeddedFont>
      <p:font typeface="Proxima Nova Semibold" panose="020B0604020202020204" charset="0"/>
      <p:regular r:id="rId57"/>
      <p:bold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  <p:embeddedFont>
      <p:font typeface="Trebuchet MS" panose="020B0603020202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63" Type="http://schemas.openxmlformats.org/officeDocument/2006/relationships/font" Target="fonts/font3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66" Type="http://schemas.openxmlformats.org/officeDocument/2006/relationships/font" Target="fonts/font35.fntdata"/><Relationship Id="rId5" Type="http://schemas.openxmlformats.org/officeDocument/2006/relationships/slide" Target="slides/slide4.xml"/><Relationship Id="rId61" Type="http://schemas.openxmlformats.org/officeDocument/2006/relationships/font" Target="fonts/font3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font" Target="fonts/font3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67" Type="http://schemas.openxmlformats.org/officeDocument/2006/relationships/font" Target="fonts/font36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font" Target="fonts/font3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font" Target="fonts/font3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8.fntdata"/><Relationship Id="rId34" Type="http://schemas.openxmlformats.org/officeDocument/2006/relationships/font" Target="fonts/font3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8ebf73b84e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8ebf73b84e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56a6a5281_1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856a6a5281_1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88eb1fa4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88eb1fa4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88eb1fa4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88eb1fa4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562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9ec6c4ea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89ec6c4ea1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89ec6c4ea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89ec6c4ea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a4e5d9c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a4e5d9c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9ec6c4ea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9ec6c4ea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9ec6c4ea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9ec6c4ea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642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9ec6c4ea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9ec6c4ea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4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56a6a5281_1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856a6a5281_1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856a6a5281_1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856a6a5281_1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816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856a6a5281_1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856a6a5281_1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856a6a5281_1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856a6a5281_1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718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856a6a5281_1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856a6a5281_1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a4e5d9c9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8a4e5d9c9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a4e5d9c9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a4e5d9c9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a4e5d9c9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a4e5d9c9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628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a4e5d9c9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a4e5d9c9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181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a4e5d9c9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a4e5d9c9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722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88eb1fa4c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88eb1fa4c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856a6a5281_1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856a6a5281_1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856a6a5281_1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856a6a5281_1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ebf73b84e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8ebf73b84e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ebf73b84e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8ebf73b84e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ebf73b84e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8ebf73b84e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56a6a5281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56a6a5281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b122f5aa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8b122f5aa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deadliest_aircraft_accidents_and_incident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1367100" y="1256325"/>
            <a:ext cx="6594300" cy="1463700"/>
          </a:xfrm>
          <a:prstGeom prst="rect">
            <a:avLst/>
          </a:prstGeom>
          <a:ln>
            <a:noFill/>
          </a:ln>
          <a:effectLst>
            <a:outerShdw blurRad="128588" dist="123825" dir="246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6B26B"/>
                </a:solidFill>
                <a:latin typeface="Trebuchet MS"/>
                <a:ea typeface="Trebuchet MS"/>
                <a:cs typeface="Trebuchet MS"/>
                <a:sym typeface="Trebuchet MS"/>
              </a:rPr>
              <a:t>Aircraft accidents</a:t>
            </a:r>
            <a:endParaRPr sz="6000" b="1">
              <a:solidFill>
                <a:srgbClr val="F6B26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250425" y="4268475"/>
            <a:ext cx="2668200" cy="631200"/>
          </a:xfrm>
          <a:prstGeom prst="rect">
            <a:avLst/>
          </a:prstGeom>
          <a:noFill/>
          <a:ln>
            <a:noFill/>
          </a:ln>
          <a:effectLst>
            <a:outerShdw blurRad="57150" dist="76200" dir="30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FE599"/>
                </a:solidFill>
                <a:latin typeface="Trebuchet MS"/>
                <a:ea typeface="Trebuchet MS"/>
                <a:cs typeface="Trebuchet MS"/>
                <a:sym typeface="Trebuchet MS"/>
              </a:rPr>
              <a:t>By Group 17</a:t>
            </a:r>
            <a:endParaRPr sz="2900" b="1">
              <a:solidFill>
                <a:srgbClr val="FFE5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50" y="913550"/>
            <a:ext cx="42100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75" y="1333625"/>
            <a:ext cx="42195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60175" y="1285025"/>
            <a:ext cx="3467100" cy="31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60175" y="875938"/>
            <a:ext cx="34671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93350" y="445025"/>
            <a:ext cx="563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Key questions of interest</a:t>
            </a:r>
            <a:endParaRPr b="1"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3607700" y="1152475"/>
            <a:ext cx="52245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 Semibold"/>
              <a:buChar char="●"/>
            </a:pPr>
            <a:r>
              <a:rPr lang="en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is the deaths related to different parameters?</a:t>
            </a:r>
            <a:endParaRPr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 Semibold"/>
              <a:buChar char="●"/>
            </a:pPr>
            <a:r>
              <a:rPr lang="en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What is the trend of no. of deaths with respect to time?</a:t>
            </a:r>
            <a:endParaRPr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 Semibold"/>
              <a:buChar char="●"/>
            </a:pPr>
            <a:r>
              <a:rPr lang="en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Which airline company is safest to travel ?</a:t>
            </a:r>
            <a:endParaRPr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 Semibold"/>
              <a:buChar char="●"/>
            </a:pPr>
            <a:r>
              <a:rPr lang="en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Which manufacturer made the most improvement with respect to  time?</a:t>
            </a:r>
            <a:endParaRPr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193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-216098" y="-229852"/>
            <a:ext cx="9522658" cy="558417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537193" y="1523222"/>
            <a:ext cx="5671803" cy="216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27B6C-04FF-6DC1-FA46-B0D98B91CA4B}"/>
              </a:ext>
            </a:extLst>
          </p:cNvPr>
          <p:cNvSpPr txBox="1"/>
          <p:nvPr/>
        </p:nvSpPr>
        <p:spPr>
          <a:xfrm>
            <a:off x="3113839" y="558800"/>
            <a:ext cx="250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Nunito Black" pitchFamily="2" charset="0"/>
              </a:rPr>
              <a:t>PLOTS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689542" y="1363087"/>
            <a:ext cx="5436003" cy="25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-643141" y="408250"/>
            <a:ext cx="33432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 dirty="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Plots</a:t>
            </a:r>
            <a:endParaRPr sz="3900" dirty="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2283425" y="-99950"/>
            <a:ext cx="6860700" cy="54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0A576-FDD9-B7A3-B32A-3C756371D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94" y="408250"/>
            <a:ext cx="5803265" cy="447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5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667263" y="1667264"/>
            <a:ext cx="5336052" cy="200152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-643138" y="370110"/>
            <a:ext cx="33432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 dirty="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Plots</a:t>
            </a:r>
            <a:endParaRPr sz="3900" dirty="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2001524" y="-99950"/>
            <a:ext cx="7142601" cy="54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761" y="294250"/>
            <a:ext cx="6358040" cy="46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00" y="152400"/>
            <a:ext cx="78932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/>
        </p:nvSpPr>
        <p:spPr>
          <a:xfrm>
            <a:off x="-276775" y="-146250"/>
            <a:ext cx="9420900" cy="54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9B2C7-489F-123A-7B8A-36206A57F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1" y="0"/>
            <a:ext cx="818865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-276775" y="-146250"/>
            <a:ext cx="9420900" cy="54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50" y="115200"/>
            <a:ext cx="7819050" cy="23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50" y="2652475"/>
            <a:ext cx="7819051" cy="23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-276900" y="-151310"/>
            <a:ext cx="9420900" cy="54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44A3D-451E-5E23-F72A-6385D4B2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" y="87614"/>
            <a:ext cx="3764756" cy="2321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7438A2-7F3D-CC6C-146C-AC3B10A1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866" y="87614"/>
            <a:ext cx="3707606" cy="23254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9E4514-C324-E02E-36C0-1857519EB0EE}"/>
              </a:ext>
            </a:extLst>
          </p:cNvPr>
          <p:cNvSpPr txBox="1"/>
          <p:nvPr/>
        </p:nvSpPr>
        <p:spPr>
          <a:xfrm>
            <a:off x="1344888" y="198340"/>
            <a:ext cx="105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Airbus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6C66EC-0532-4240-85A3-E53131D7A303}"/>
              </a:ext>
            </a:extLst>
          </p:cNvPr>
          <p:cNvSpPr txBox="1"/>
          <p:nvPr/>
        </p:nvSpPr>
        <p:spPr>
          <a:xfrm>
            <a:off x="6381750" y="70332"/>
            <a:ext cx="105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Antonov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D3DE8E-5B46-D3D6-8878-F1024FA98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56" y="2566690"/>
            <a:ext cx="3741538" cy="23734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8B9367-40F7-2F91-9558-25844278B2FB}"/>
              </a:ext>
            </a:extLst>
          </p:cNvPr>
          <p:cNvSpPr txBox="1"/>
          <p:nvPr/>
        </p:nvSpPr>
        <p:spPr>
          <a:xfrm>
            <a:off x="1428750" y="2571750"/>
            <a:ext cx="105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Boeing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4C8F109-BAC4-613C-4FF5-BCB4EA5FE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866" y="2566690"/>
            <a:ext cx="3707606" cy="23734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718C36-547A-882D-128D-6F0BB2FE8ABE}"/>
              </a:ext>
            </a:extLst>
          </p:cNvPr>
          <p:cNvSpPr txBox="1"/>
          <p:nvPr/>
        </p:nvSpPr>
        <p:spPr>
          <a:xfrm>
            <a:off x="6381750" y="2566690"/>
            <a:ext cx="105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Douglas</a:t>
            </a:r>
          </a:p>
        </p:txBody>
      </p:sp>
    </p:spTree>
    <p:extLst>
      <p:ext uri="{BB962C8B-B14F-4D97-AF65-F5344CB8AC3E}">
        <p14:creationId xmlns:p14="http://schemas.microsoft.com/office/powerpoint/2010/main" val="85673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-276900" y="-151310"/>
            <a:ext cx="9420900" cy="5436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9E4514-C324-E02E-36C0-1857519EB0EE}"/>
              </a:ext>
            </a:extLst>
          </p:cNvPr>
          <p:cNvSpPr txBox="1"/>
          <p:nvPr/>
        </p:nvSpPr>
        <p:spPr>
          <a:xfrm>
            <a:off x="1531440" y="94359"/>
            <a:ext cx="105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Airbu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6C66EC-0532-4240-85A3-E53131D7A303}"/>
              </a:ext>
            </a:extLst>
          </p:cNvPr>
          <p:cNvSpPr txBox="1"/>
          <p:nvPr/>
        </p:nvSpPr>
        <p:spPr>
          <a:xfrm>
            <a:off x="6381750" y="70332"/>
            <a:ext cx="105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Antonov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AFD72-19F6-917D-9933-88CF2A68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53" y="161528"/>
            <a:ext cx="3549274" cy="2410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195E9C-D8D6-6B7D-CDA0-ACB6A2613095}"/>
              </a:ext>
            </a:extLst>
          </p:cNvPr>
          <p:cNvSpPr txBox="1"/>
          <p:nvPr/>
        </p:nvSpPr>
        <p:spPr>
          <a:xfrm>
            <a:off x="1484122" y="245725"/>
            <a:ext cx="105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Ilyushin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37D11-28FC-026D-A3E2-A4A2364CF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33" y="161528"/>
            <a:ext cx="3549274" cy="2405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022881-A0B3-311A-DC87-CD8CD0281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52" y="2783671"/>
            <a:ext cx="3549274" cy="2198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3DD8EA-0091-BD9B-C0EB-FE7CD2D33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533" y="2783671"/>
            <a:ext cx="3549274" cy="2198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648B47-8671-7860-2C9A-10D92679E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53" y="2783671"/>
            <a:ext cx="3549274" cy="21982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E44730-0A6E-EACF-BA48-27CF955F4004}"/>
              </a:ext>
            </a:extLst>
          </p:cNvPr>
          <p:cNvSpPr txBox="1"/>
          <p:nvPr/>
        </p:nvSpPr>
        <p:spPr>
          <a:xfrm>
            <a:off x="1026256" y="2793392"/>
            <a:ext cx="1965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McDonnell Douglas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C98CD-1F1E-14AF-8807-0999232A1E60}"/>
              </a:ext>
            </a:extLst>
          </p:cNvPr>
          <p:cNvSpPr txBox="1"/>
          <p:nvPr/>
        </p:nvSpPr>
        <p:spPr>
          <a:xfrm>
            <a:off x="6304359" y="268725"/>
            <a:ext cx="105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Lockheed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27DEA-DF8F-190F-580D-CC95BFC37A4C}"/>
              </a:ext>
            </a:extLst>
          </p:cNvPr>
          <p:cNvSpPr txBox="1"/>
          <p:nvPr/>
        </p:nvSpPr>
        <p:spPr>
          <a:xfrm>
            <a:off x="6304359" y="2889648"/>
            <a:ext cx="105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Tupolev</a:t>
            </a:r>
          </a:p>
        </p:txBody>
      </p:sp>
    </p:spTree>
    <p:extLst>
      <p:ext uri="{BB962C8B-B14F-4D97-AF65-F5344CB8AC3E}">
        <p14:creationId xmlns:p14="http://schemas.microsoft.com/office/powerpoint/2010/main" val="175618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05400" y="310650"/>
            <a:ext cx="9470100" cy="773700"/>
          </a:xfrm>
          <a:prstGeom prst="round2DiagRect">
            <a:avLst>
              <a:gd name="adj1" fmla="val 16667"/>
              <a:gd name="adj2" fmla="val 189"/>
            </a:avLst>
          </a:prstGeom>
          <a:solidFill>
            <a:srgbClr val="C4FF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634275" y="335850"/>
            <a:ext cx="7692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3500" b="1">
                <a:latin typeface="Comfortaa"/>
                <a:ea typeface="Comfortaa"/>
                <a:cs typeface="Comfortaa"/>
                <a:sym typeface="Comfortaa"/>
              </a:rPr>
              <a:t>Why did we chose this topic?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038995-6A83-7328-69C0-44499D02F7C9}"/>
              </a:ext>
            </a:extLst>
          </p:cNvPr>
          <p:cNvSpPr/>
          <p:nvPr/>
        </p:nvSpPr>
        <p:spPr>
          <a:xfrm>
            <a:off x="-152400" y="271300"/>
            <a:ext cx="9398000" cy="54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2578894" y="271300"/>
            <a:ext cx="3471862" cy="414500"/>
          </a:xfrm>
          <a:prstGeom prst="rect">
            <a:avLst/>
          </a:prstGeom>
          <a:effectLst>
            <a:outerShdw blurRad="57150" dist="38100" dir="3000000" algn="bl" rotWithShape="0">
              <a:srgbClr val="000000">
                <a:alpha val="5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1" dirty="0">
                <a:solidFill>
                  <a:srgbClr val="F1C232"/>
                </a:solidFill>
                <a:latin typeface="Lexend"/>
                <a:ea typeface="Lexend"/>
                <a:cs typeface="Lexend"/>
                <a:sym typeface="Lexend"/>
              </a:rPr>
              <a:t>Shiny app</a:t>
            </a:r>
            <a:endParaRPr sz="2400" b="1" dirty="0">
              <a:solidFill>
                <a:srgbClr val="F1C23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3301206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D05022-C766-C8F5-8BD8-E5E21C5C660E}"/>
              </a:ext>
            </a:extLst>
          </p:cNvPr>
          <p:cNvSpPr/>
          <p:nvPr/>
        </p:nvSpPr>
        <p:spPr>
          <a:xfrm>
            <a:off x="0" y="271300"/>
            <a:ext cx="9398000" cy="54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2580640" y="271300"/>
            <a:ext cx="3470116" cy="370840"/>
          </a:xfrm>
          <a:prstGeom prst="rect">
            <a:avLst/>
          </a:prstGeom>
          <a:effectLst>
            <a:outerShdw blurRad="57150" dist="38100" dir="3000000" algn="bl" rotWithShape="0">
              <a:srgbClr val="000000">
                <a:alpha val="5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1" dirty="0">
                <a:solidFill>
                  <a:srgbClr val="F1C232"/>
                </a:solidFill>
                <a:latin typeface="Lexend"/>
                <a:ea typeface="Lexend"/>
                <a:cs typeface="Lexend"/>
                <a:sym typeface="Lexend"/>
              </a:rPr>
              <a:t>Shiny app</a:t>
            </a:r>
            <a:endParaRPr sz="2400" b="1" dirty="0">
              <a:solidFill>
                <a:srgbClr val="F1C23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Shiny_2_Trim">
            <a:hlinkClick r:id="" action="ppaction://media"/>
            <a:extLst>
              <a:ext uri="{FF2B5EF4-FFF2-40B4-BE49-F238E27FC236}">
                <a16:creationId xmlns:a16="http://schemas.microsoft.com/office/drawing/2014/main" id="{31C35529-1AF7-9995-8356-14D29D84C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12" y="812800"/>
            <a:ext cx="8943975" cy="4202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-414300" y="231575"/>
            <a:ext cx="9714000" cy="862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2341500" y="323125"/>
            <a:ext cx="446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>
                <a:solidFill>
                  <a:srgbClr val="434343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Conclusions</a:t>
            </a:r>
            <a:endParaRPr sz="3300">
              <a:solidFill>
                <a:srgbClr val="434343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87461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-414300" y="231575"/>
            <a:ext cx="9714000" cy="862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2341500" y="323125"/>
            <a:ext cx="446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>
                <a:solidFill>
                  <a:srgbClr val="434343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Conclusions</a:t>
            </a:r>
            <a:endParaRPr sz="3300">
              <a:solidFill>
                <a:srgbClr val="434343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1"/>
          </p:nvPr>
        </p:nvSpPr>
        <p:spPr>
          <a:xfrm>
            <a:off x="311700" y="1401675"/>
            <a:ext cx="8520600" cy="3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dirty="0">
                <a:solidFill>
                  <a:schemeClr val="lt1"/>
                </a:solidFill>
              </a:rPr>
              <a:t>Accidents during the </a:t>
            </a:r>
            <a:r>
              <a:rPr lang="en" b="1" dirty="0">
                <a:solidFill>
                  <a:schemeClr val="lt1"/>
                </a:solidFill>
              </a:rPr>
              <a:t>en-route</a:t>
            </a:r>
            <a:r>
              <a:rPr lang="en" dirty="0">
                <a:solidFill>
                  <a:schemeClr val="lt1"/>
                </a:solidFill>
              </a:rPr>
              <a:t> phase is most the </a:t>
            </a:r>
            <a:r>
              <a:rPr lang="en" b="1" dirty="0">
                <a:solidFill>
                  <a:schemeClr val="lt1"/>
                </a:solidFill>
              </a:rPr>
              <a:t>dreadly</a:t>
            </a:r>
            <a:r>
              <a:rPr lang="en" dirty="0">
                <a:solidFill>
                  <a:schemeClr val="lt1"/>
                </a:solidFill>
              </a:rPr>
              <a:t> while those during </a:t>
            </a:r>
            <a:r>
              <a:rPr lang="en" b="1" dirty="0">
                <a:solidFill>
                  <a:schemeClr val="lt1"/>
                </a:solidFill>
              </a:rPr>
              <a:t>standing </a:t>
            </a:r>
            <a:r>
              <a:rPr lang="en" dirty="0">
                <a:solidFill>
                  <a:schemeClr val="lt1"/>
                </a:solidFill>
              </a:rPr>
              <a:t>phase is </a:t>
            </a:r>
            <a:r>
              <a:rPr lang="en" b="1" dirty="0">
                <a:solidFill>
                  <a:schemeClr val="lt1"/>
                </a:solidFill>
              </a:rPr>
              <a:t>not that significant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-414300" y="231575"/>
            <a:ext cx="9714000" cy="862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2341500" y="323125"/>
            <a:ext cx="446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>
                <a:solidFill>
                  <a:srgbClr val="434343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Conclusions</a:t>
            </a:r>
            <a:endParaRPr sz="3300">
              <a:solidFill>
                <a:srgbClr val="434343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311700" y="1401675"/>
            <a:ext cx="8520600" cy="3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Accidents during the </a:t>
            </a:r>
            <a:r>
              <a:rPr lang="en" b="1">
                <a:solidFill>
                  <a:schemeClr val="lt1"/>
                </a:solidFill>
              </a:rPr>
              <a:t>en-route</a:t>
            </a:r>
            <a:r>
              <a:rPr lang="en">
                <a:solidFill>
                  <a:schemeClr val="lt1"/>
                </a:solidFill>
              </a:rPr>
              <a:t> phase is most the dreadly while those during </a:t>
            </a:r>
            <a:r>
              <a:rPr lang="en" b="1">
                <a:solidFill>
                  <a:schemeClr val="lt1"/>
                </a:solidFill>
              </a:rPr>
              <a:t>standing </a:t>
            </a:r>
            <a:r>
              <a:rPr lang="en">
                <a:solidFill>
                  <a:schemeClr val="lt1"/>
                </a:solidFill>
              </a:rPr>
              <a:t>phase is not that significant.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b="1">
                <a:solidFill>
                  <a:schemeClr val="lt1"/>
                </a:solidFill>
              </a:rPr>
              <a:t>Commercial aircraft accidents</a:t>
            </a:r>
            <a:r>
              <a:rPr lang="en">
                <a:solidFill>
                  <a:schemeClr val="lt1"/>
                </a:solidFill>
              </a:rPr>
              <a:t> is the most common.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>
            <a:off x="-414300" y="231575"/>
            <a:ext cx="9714000" cy="862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2341500" y="323125"/>
            <a:ext cx="446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>
                <a:solidFill>
                  <a:srgbClr val="434343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Conclusions</a:t>
            </a:r>
            <a:endParaRPr sz="3300">
              <a:solidFill>
                <a:srgbClr val="434343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311700" y="1401675"/>
            <a:ext cx="8520600" cy="3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Accidents during the </a:t>
            </a:r>
            <a:r>
              <a:rPr lang="en" b="1">
                <a:solidFill>
                  <a:schemeClr val="lt1"/>
                </a:solidFill>
              </a:rPr>
              <a:t>en-route</a:t>
            </a:r>
            <a:r>
              <a:rPr lang="en">
                <a:solidFill>
                  <a:schemeClr val="lt1"/>
                </a:solidFill>
              </a:rPr>
              <a:t> phase is most the dreadly while those during </a:t>
            </a:r>
            <a:r>
              <a:rPr lang="en" b="1">
                <a:solidFill>
                  <a:schemeClr val="lt1"/>
                </a:solidFill>
              </a:rPr>
              <a:t>standing </a:t>
            </a:r>
            <a:r>
              <a:rPr lang="en">
                <a:solidFill>
                  <a:schemeClr val="lt1"/>
                </a:solidFill>
              </a:rPr>
              <a:t>phase is not that significant.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b="1">
                <a:solidFill>
                  <a:schemeClr val="lt1"/>
                </a:solidFill>
              </a:rPr>
              <a:t>Commercial aircraft accidents</a:t>
            </a:r>
            <a:r>
              <a:rPr lang="en">
                <a:solidFill>
                  <a:schemeClr val="lt1"/>
                </a:solidFill>
              </a:rPr>
              <a:t> is the most common.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Aircrafts manufactured by </a:t>
            </a:r>
            <a:r>
              <a:rPr lang="en" b="1">
                <a:solidFill>
                  <a:schemeClr val="lt1"/>
                </a:solidFill>
              </a:rPr>
              <a:t>Airbus</a:t>
            </a:r>
            <a:r>
              <a:rPr lang="en">
                <a:solidFill>
                  <a:schemeClr val="lt1"/>
                </a:solidFill>
              </a:rPr>
              <a:t> has the most deaths per flight while those manufactured by </a:t>
            </a:r>
            <a:r>
              <a:rPr lang="en" b="1">
                <a:solidFill>
                  <a:schemeClr val="lt1"/>
                </a:solidFill>
              </a:rPr>
              <a:t>Bombardier</a:t>
            </a:r>
            <a:r>
              <a:rPr lang="en">
                <a:solidFill>
                  <a:schemeClr val="lt1"/>
                </a:solidFill>
              </a:rPr>
              <a:t> and </a:t>
            </a:r>
            <a:r>
              <a:rPr lang="en" b="1">
                <a:solidFill>
                  <a:schemeClr val="lt1"/>
                </a:solidFill>
              </a:rPr>
              <a:t>Latecoere </a:t>
            </a:r>
            <a:r>
              <a:rPr lang="en">
                <a:solidFill>
                  <a:schemeClr val="lt1"/>
                </a:solidFill>
              </a:rPr>
              <a:t>has the least deaths per flight.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>
            <a:off x="-414300" y="231575"/>
            <a:ext cx="9714000" cy="862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2341500" y="323125"/>
            <a:ext cx="446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>
                <a:solidFill>
                  <a:srgbClr val="434343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Conclusions</a:t>
            </a:r>
            <a:endParaRPr sz="3300">
              <a:solidFill>
                <a:srgbClr val="434343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311700" y="1401675"/>
            <a:ext cx="8520600" cy="3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dirty="0">
                <a:solidFill>
                  <a:schemeClr val="lt1"/>
                </a:solidFill>
              </a:rPr>
              <a:t>Accidents during the </a:t>
            </a:r>
            <a:r>
              <a:rPr lang="en" b="1" dirty="0">
                <a:solidFill>
                  <a:schemeClr val="lt1"/>
                </a:solidFill>
              </a:rPr>
              <a:t>en-route</a:t>
            </a:r>
            <a:r>
              <a:rPr lang="en" dirty="0">
                <a:solidFill>
                  <a:schemeClr val="lt1"/>
                </a:solidFill>
              </a:rPr>
              <a:t> phase is most the dreadly while those during </a:t>
            </a:r>
            <a:r>
              <a:rPr lang="en" b="1" dirty="0">
                <a:solidFill>
                  <a:schemeClr val="lt1"/>
                </a:solidFill>
              </a:rPr>
              <a:t>standing </a:t>
            </a:r>
            <a:r>
              <a:rPr lang="en" dirty="0">
                <a:solidFill>
                  <a:schemeClr val="lt1"/>
                </a:solidFill>
              </a:rPr>
              <a:t>phase is not that significant.</a:t>
            </a: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b="1" dirty="0">
                <a:solidFill>
                  <a:schemeClr val="lt1"/>
                </a:solidFill>
              </a:rPr>
              <a:t>Commercial aircraft accidents</a:t>
            </a:r>
            <a:r>
              <a:rPr lang="en" dirty="0">
                <a:solidFill>
                  <a:schemeClr val="lt1"/>
                </a:solidFill>
              </a:rPr>
              <a:t> is the most common.</a:t>
            </a: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dirty="0">
                <a:solidFill>
                  <a:schemeClr val="lt1"/>
                </a:solidFill>
              </a:rPr>
              <a:t>Aircrafts manufactured by </a:t>
            </a:r>
            <a:r>
              <a:rPr lang="en" b="1" dirty="0">
                <a:solidFill>
                  <a:schemeClr val="lt1"/>
                </a:solidFill>
              </a:rPr>
              <a:t>Airbus</a:t>
            </a:r>
            <a:r>
              <a:rPr lang="en" dirty="0">
                <a:solidFill>
                  <a:schemeClr val="lt1"/>
                </a:solidFill>
              </a:rPr>
              <a:t> has the most deaths per flight while those manufactured by </a:t>
            </a:r>
            <a:r>
              <a:rPr lang="en" b="1" dirty="0">
                <a:solidFill>
                  <a:schemeClr val="lt1"/>
                </a:solidFill>
              </a:rPr>
              <a:t>Bombardier</a:t>
            </a:r>
            <a:r>
              <a:rPr lang="en" dirty="0">
                <a:solidFill>
                  <a:schemeClr val="lt1"/>
                </a:solidFill>
              </a:rPr>
              <a:t> and </a:t>
            </a:r>
            <a:r>
              <a:rPr lang="en" b="1" dirty="0">
                <a:solidFill>
                  <a:schemeClr val="lt1"/>
                </a:solidFill>
              </a:rPr>
              <a:t>Latecoere </a:t>
            </a:r>
            <a:r>
              <a:rPr lang="en" dirty="0">
                <a:solidFill>
                  <a:schemeClr val="lt1"/>
                </a:solidFill>
              </a:rPr>
              <a:t>has the least deaths per flight.</a:t>
            </a:r>
            <a:endParaRPr lang="en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b="1" dirty="0">
                <a:solidFill>
                  <a:schemeClr val="lt1"/>
                </a:solidFill>
              </a:rPr>
              <a:t>Airbus</a:t>
            </a:r>
            <a:r>
              <a:rPr lang="en" dirty="0">
                <a:solidFill>
                  <a:schemeClr val="lt1"/>
                </a:solidFill>
              </a:rPr>
              <a:t> have made more improvements in their aircrafts as compared to others.</a:t>
            </a: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>
            <a:off x="-285000" y="231575"/>
            <a:ext cx="9714000" cy="862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028125" y="287406"/>
            <a:ext cx="30877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 dirty="0">
                <a:solidFill>
                  <a:srgbClr val="434343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Limitations</a:t>
            </a:r>
            <a:endParaRPr sz="3300" dirty="0">
              <a:solidFill>
                <a:srgbClr val="434343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311699" y="1560325"/>
            <a:ext cx="8520600" cy="3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742950" indent="-285750">
              <a:lnSpc>
                <a:spcPct val="100000"/>
              </a:lnSpc>
              <a:spcBef>
                <a:spcPts val="1200"/>
              </a:spcBef>
            </a:pPr>
            <a:r>
              <a:rPr lang="en-IN" dirty="0">
                <a:solidFill>
                  <a:schemeClr val="bg1"/>
                </a:solidFill>
              </a:rPr>
              <a:t>Data was </a:t>
            </a:r>
            <a:r>
              <a:rPr lang="en-IN" b="1" dirty="0">
                <a:solidFill>
                  <a:schemeClr val="bg1"/>
                </a:solidFill>
              </a:rPr>
              <a:t>insufficient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pPr marL="742950" indent="-285750">
              <a:lnSpc>
                <a:spcPct val="100000"/>
              </a:lnSpc>
              <a:spcBef>
                <a:spcPts val="1200"/>
              </a:spcBef>
            </a:pPr>
            <a:r>
              <a:rPr lang="en-IN" dirty="0">
                <a:solidFill>
                  <a:schemeClr val="bg1"/>
                </a:solidFill>
              </a:rPr>
              <a:t>Data has only considered accidents which have caused </a:t>
            </a:r>
            <a:r>
              <a:rPr lang="en-IN" b="1" dirty="0">
                <a:solidFill>
                  <a:schemeClr val="bg1"/>
                </a:solidFill>
              </a:rPr>
              <a:t>50 or more deaths.</a:t>
            </a:r>
          </a:p>
          <a:p>
            <a:pPr marL="742950" indent="-285750">
              <a:lnSpc>
                <a:spcPct val="100000"/>
              </a:lnSpc>
              <a:spcBef>
                <a:spcPts val="1200"/>
              </a:spcBef>
            </a:pPr>
            <a:endParaRPr dirty="0">
              <a:solidFill>
                <a:schemeClr val="bg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85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>
            <a:off x="-285000" y="231575"/>
            <a:ext cx="9714000" cy="862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028125" y="287406"/>
            <a:ext cx="30877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 dirty="0">
                <a:solidFill>
                  <a:srgbClr val="434343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References</a:t>
            </a:r>
            <a:endParaRPr sz="3300" dirty="0">
              <a:solidFill>
                <a:srgbClr val="434343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-193040" y="1231186"/>
            <a:ext cx="9093199" cy="3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742950" indent="-285750">
              <a:lnSpc>
                <a:spcPct val="100000"/>
              </a:lnSpc>
              <a:spcBef>
                <a:spcPts val="1200"/>
              </a:spcBef>
            </a:pPr>
            <a:r>
              <a:rPr lang="en-IN" dirty="0">
                <a:solidFill>
                  <a:schemeClr val="lt1"/>
                </a:solidFill>
              </a:rPr>
              <a:t>Data source: </a:t>
            </a:r>
            <a:r>
              <a:rPr lang="en-IN" dirty="0">
                <a:solidFill>
                  <a:schemeClr val="bg1"/>
                </a:solidFill>
                <a:hlinkClick r:id="rId4"/>
              </a:rPr>
              <a:t>https://en.wikipedia.org/wiki/List_of_deadliest_aircraft_accidents_and_incidents</a:t>
            </a:r>
            <a:endParaRPr lang="en-IN" dirty="0">
              <a:solidFill>
                <a:schemeClr val="bg1"/>
              </a:solidFill>
            </a:endParaRPr>
          </a:p>
          <a:p>
            <a:pPr marL="742950" indent="-285750">
              <a:lnSpc>
                <a:spcPct val="100000"/>
              </a:lnSpc>
              <a:spcBef>
                <a:spcPts val="1200"/>
              </a:spcBef>
            </a:pPr>
            <a:r>
              <a:rPr lang="en-IN" dirty="0">
                <a:solidFill>
                  <a:schemeClr val="lt1"/>
                </a:solidFill>
              </a:rPr>
              <a:t>Plot reference:                                                                                                        </a:t>
            </a:r>
            <a:r>
              <a:rPr lang="en-IN" dirty="0">
                <a:solidFill>
                  <a:schemeClr val="bg1"/>
                </a:solidFill>
                <a:hlinkClick r:id="rId4"/>
              </a:rPr>
              <a:t>http://r-statistics.co/Top50-Ggplot2-Visualizations-MasterList-R-Code.html</a:t>
            </a:r>
          </a:p>
        </p:txBody>
      </p:sp>
    </p:spTree>
    <p:extLst>
      <p:ext uri="{BB962C8B-B14F-4D97-AF65-F5344CB8AC3E}">
        <p14:creationId xmlns:p14="http://schemas.microsoft.com/office/powerpoint/2010/main" val="2551876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3">
            <a:alphaModFix/>
          </a:blip>
          <a:srcRect l="10493" r="10493"/>
          <a:stretch/>
        </p:blipFill>
        <p:spPr>
          <a:xfrm>
            <a:off x="3047650" y="0"/>
            <a:ext cx="609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4956350" y="99759"/>
            <a:ext cx="3160350" cy="9127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Thank You</a:t>
            </a:r>
            <a:endParaRPr sz="3500" b="0" dirty="0">
              <a:solidFill>
                <a:schemeClr val="tx1">
                  <a:lumMod val="60000"/>
                  <a:lumOff val="40000"/>
                </a:schemeClr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233600" y="3827000"/>
            <a:ext cx="25662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MADHUR BANSAL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SAMBIT DAS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SONALI SAREN</a:t>
            </a:r>
            <a:endParaRPr dirty="0"/>
          </a:p>
        </p:txBody>
      </p:sp>
      <p:sp>
        <p:nvSpPr>
          <p:cNvPr id="233" name="Google Shape;233;p35"/>
          <p:cNvSpPr txBox="1"/>
          <p:nvPr/>
        </p:nvSpPr>
        <p:spPr>
          <a:xfrm>
            <a:off x="4255625" y="4048550"/>
            <a:ext cx="4561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Thanking Dootika mam and TAs</a:t>
            </a:r>
            <a:endParaRPr sz="23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75" y="319200"/>
            <a:ext cx="2636275" cy="21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-182825" y="445200"/>
            <a:ext cx="9470100" cy="773700"/>
          </a:xfrm>
          <a:prstGeom prst="round2DiagRect">
            <a:avLst>
              <a:gd name="adj1" fmla="val 16667"/>
              <a:gd name="adj2" fmla="val 189"/>
            </a:avLst>
          </a:prstGeom>
          <a:solidFill>
            <a:srgbClr val="C4FF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73700"/>
          </a:xfrm>
          <a:prstGeom prst="rect">
            <a:avLst/>
          </a:prstGeom>
          <a:ln>
            <a:noFill/>
          </a:ln>
          <a:effectLst>
            <a:outerShdw blurRad="100013" dist="66675" dir="2580000" algn="bl" rotWithShape="0">
              <a:srgbClr val="434343">
                <a:alpha val="1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solidFill>
                  <a:srgbClr val="43434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the data was collected?</a:t>
            </a:r>
            <a:endParaRPr sz="3600">
              <a:solidFill>
                <a:srgbClr val="43434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159300" y="1472725"/>
            <a:ext cx="8520600" cy="3362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0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130"/>
              <a:buChar char="●"/>
            </a:pPr>
            <a:r>
              <a:rPr lang="en" sz="2130" b="1" dirty="0">
                <a:solidFill>
                  <a:schemeClr val="accent1"/>
                </a:solidFill>
              </a:rPr>
              <a:t>Researching different websites </a:t>
            </a:r>
            <a:endParaRPr sz="2130" dirty="0">
              <a:solidFill>
                <a:schemeClr val="accent1"/>
              </a:solidFill>
            </a:endParaRPr>
          </a:p>
          <a:p>
            <a:pPr marL="457200" lvl="0" indent="-450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130"/>
              <a:buChar char="●"/>
            </a:pPr>
            <a:r>
              <a:rPr lang="en" sz="2130" b="1" dirty="0">
                <a:solidFill>
                  <a:schemeClr val="accent1"/>
                </a:solidFill>
              </a:rPr>
              <a:t>Web scraping </a:t>
            </a:r>
            <a:r>
              <a:rPr lang="en" sz="2130" dirty="0">
                <a:solidFill>
                  <a:schemeClr val="accent1"/>
                </a:solidFill>
              </a:rPr>
              <a:t>the entire page using R programming language, more specifically using library called </a:t>
            </a:r>
            <a:r>
              <a:rPr lang="en" sz="2130" b="1" dirty="0">
                <a:solidFill>
                  <a:schemeClr val="accent1"/>
                </a:solidFill>
              </a:rPr>
              <a:t>rvest.</a:t>
            </a:r>
          </a:p>
          <a:p>
            <a:pPr marL="457200" lvl="0" indent="-450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130"/>
              <a:buChar char="●"/>
            </a:pPr>
            <a:r>
              <a:rPr lang="en" sz="2130" b="1" dirty="0">
                <a:solidFill>
                  <a:schemeClr val="accent1"/>
                </a:solidFill>
              </a:rPr>
              <a:t>Cleaning the data </a:t>
            </a:r>
            <a:r>
              <a:rPr lang="en" sz="2130" dirty="0">
                <a:solidFill>
                  <a:schemeClr val="accent1"/>
                </a:solidFill>
              </a:rPr>
              <a:t>using libraries like </a:t>
            </a:r>
            <a:r>
              <a:rPr lang="en" sz="2130" b="1" dirty="0">
                <a:solidFill>
                  <a:schemeClr val="accent1"/>
                </a:solidFill>
              </a:rPr>
              <a:t>stringr.</a:t>
            </a:r>
          </a:p>
          <a:p>
            <a:pPr marL="457200" lvl="0" indent="-36385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130"/>
              <a:buChar char="●"/>
            </a:pPr>
            <a:endParaRPr sz="2130" b="1" dirty="0">
              <a:solidFill>
                <a:srgbClr val="073763"/>
              </a:solidFill>
            </a:endParaRPr>
          </a:p>
          <a:p>
            <a:pPr marL="0" lvl="0" indent="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30" b="1" dirty="0">
              <a:solidFill>
                <a:srgbClr val="0B5394"/>
              </a:solidFill>
            </a:endParaRPr>
          </a:p>
          <a:p>
            <a:pPr marL="0" lvl="0" indent="0" algn="just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30" b="1" dirty="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1895250" y="0"/>
            <a:ext cx="9144000" cy="5143500"/>
          </a:xfrm>
          <a:prstGeom prst="flowChartInputOutpu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3513325" y="213225"/>
            <a:ext cx="5602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674EA7"/>
                </a:solidFill>
                <a:latin typeface="Oswald"/>
                <a:ea typeface="Oswald"/>
                <a:cs typeface="Oswald"/>
                <a:sym typeface="Oswald"/>
              </a:rPr>
              <a:t>Challenges faced while collecting the data</a:t>
            </a:r>
            <a:endParaRPr sz="1300" b="1">
              <a:solidFill>
                <a:srgbClr val="674EA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900275" y="1194450"/>
            <a:ext cx="4669500" cy="3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emiBold"/>
              <a:buChar char="●"/>
            </a:pPr>
            <a:r>
              <a:rPr lang="en" sz="2000" dirty="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Cleaning the dataset </a:t>
            </a:r>
            <a:endParaRPr sz="2000" dirty="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emiBold"/>
              <a:buChar char="●"/>
            </a:pPr>
            <a:r>
              <a:rPr lang="en" sz="2000" dirty="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Creating new columns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" sz="2000" b="1" u="sng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For example:</a:t>
            </a:r>
            <a:endParaRPr sz="2000" b="1" u="sng" dirty="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 sz="2000" b="1" u="sng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Before </a:t>
            </a:r>
            <a:r>
              <a:rPr lang="en" sz="2000" b="1" u="sng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2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               </a:t>
            </a:r>
            <a:endParaRPr sz="2000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525" y="2985288"/>
            <a:ext cx="38671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1895250" y="0"/>
            <a:ext cx="9144000" cy="5143500"/>
          </a:xfrm>
          <a:prstGeom prst="flowChartInputOutpu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3513325" y="213225"/>
            <a:ext cx="5602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674EA7"/>
                </a:solidFill>
                <a:latin typeface="Oswald"/>
                <a:ea typeface="Oswald"/>
                <a:cs typeface="Oswald"/>
                <a:sym typeface="Oswald"/>
              </a:rPr>
              <a:t>Challenges faced while collecting the data</a:t>
            </a:r>
            <a:endParaRPr sz="1300" b="1">
              <a:solidFill>
                <a:srgbClr val="674EA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900275" y="1194450"/>
            <a:ext cx="4669500" cy="3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Cleaning the dataset</a:t>
            </a: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Creating new columns </a:t>
            </a: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For example:</a:t>
            </a:r>
            <a:endParaRPr sz="2000" b="1" u="sng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Before </a:t>
            </a:r>
            <a:r>
              <a:rPr lang="en" sz="2000" b="1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 sz="2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                </a:t>
            </a:r>
            <a:endParaRPr sz="2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200" y="2950663"/>
            <a:ext cx="386715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4001775" y="3231450"/>
            <a:ext cx="415200" cy="253800"/>
          </a:xfrm>
          <a:prstGeom prst="roundRect">
            <a:avLst>
              <a:gd name="adj" fmla="val 16667"/>
            </a:avLst>
          </a:prstGeom>
          <a:solidFill>
            <a:srgbClr val="FFFFFF">
              <a:alpha val="12549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4410600" y="3542913"/>
            <a:ext cx="322800" cy="253800"/>
          </a:xfrm>
          <a:prstGeom prst="roundRect">
            <a:avLst>
              <a:gd name="adj" fmla="val 16667"/>
            </a:avLst>
          </a:prstGeom>
          <a:solidFill>
            <a:srgbClr val="FFFFFF">
              <a:alpha val="12549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4174775" y="3854400"/>
            <a:ext cx="622800" cy="253800"/>
          </a:xfrm>
          <a:prstGeom prst="roundRect">
            <a:avLst>
              <a:gd name="adj" fmla="val 16667"/>
            </a:avLst>
          </a:prstGeom>
          <a:solidFill>
            <a:srgbClr val="FFFFFF">
              <a:alpha val="12549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6208150" y="4108200"/>
            <a:ext cx="415200" cy="253800"/>
          </a:xfrm>
          <a:prstGeom prst="roundRect">
            <a:avLst>
              <a:gd name="adj" fmla="val 16667"/>
            </a:avLst>
          </a:prstGeom>
          <a:solidFill>
            <a:srgbClr val="FFFFFF">
              <a:alpha val="12549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1895250" y="0"/>
            <a:ext cx="9144000" cy="5143500"/>
          </a:xfrm>
          <a:prstGeom prst="flowChartInputOutpu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513325" y="213225"/>
            <a:ext cx="5602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674EA7"/>
                </a:solidFill>
                <a:latin typeface="Oswald"/>
                <a:ea typeface="Oswald"/>
                <a:cs typeface="Oswald"/>
                <a:sym typeface="Oswald"/>
              </a:rPr>
              <a:t>Challenges faced while collecting the data</a:t>
            </a:r>
            <a:endParaRPr sz="1300" b="1">
              <a:solidFill>
                <a:srgbClr val="674EA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900275" y="1194450"/>
            <a:ext cx="4669500" cy="3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Cleaning the dataset</a:t>
            </a: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Creating new columns </a:t>
            </a: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For example:</a:t>
            </a:r>
            <a:endParaRPr sz="2000" b="1" u="sng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Before </a:t>
            </a:r>
            <a:r>
              <a:rPr lang="en" sz="2000" b="1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en" sz="2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               </a:t>
            </a:r>
            <a:endParaRPr sz="2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200" y="2950663"/>
            <a:ext cx="386715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4001775" y="3231450"/>
            <a:ext cx="415200" cy="253800"/>
          </a:xfrm>
          <a:prstGeom prst="roundRect">
            <a:avLst>
              <a:gd name="adj" fmla="val 16667"/>
            </a:avLst>
          </a:prstGeom>
          <a:solidFill>
            <a:srgbClr val="FFFFFF">
              <a:alpha val="12549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4410600" y="3542913"/>
            <a:ext cx="322800" cy="253800"/>
          </a:xfrm>
          <a:prstGeom prst="roundRect">
            <a:avLst>
              <a:gd name="adj" fmla="val 16667"/>
            </a:avLst>
          </a:prstGeom>
          <a:solidFill>
            <a:srgbClr val="FFFFFF">
              <a:alpha val="12549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4174775" y="3854400"/>
            <a:ext cx="622800" cy="253800"/>
          </a:xfrm>
          <a:prstGeom prst="roundRect">
            <a:avLst>
              <a:gd name="adj" fmla="val 16667"/>
            </a:avLst>
          </a:prstGeom>
          <a:solidFill>
            <a:srgbClr val="FFFFFF">
              <a:alpha val="12549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6208150" y="4108200"/>
            <a:ext cx="415200" cy="253800"/>
          </a:xfrm>
          <a:prstGeom prst="roundRect">
            <a:avLst>
              <a:gd name="adj" fmla="val 16667"/>
            </a:avLst>
          </a:prstGeom>
          <a:solidFill>
            <a:srgbClr val="FFFFFF">
              <a:alpha val="12549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2425" y="3179757"/>
            <a:ext cx="1104900" cy="118224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4901325" y="3909525"/>
            <a:ext cx="2214300" cy="13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7242350" y="3796725"/>
            <a:ext cx="1104900" cy="253800"/>
          </a:xfrm>
          <a:prstGeom prst="roundRect">
            <a:avLst>
              <a:gd name="adj" fmla="val 16667"/>
            </a:avLst>
          </a:prstGeom>
          <a:solidFill>
            <a:srgbClr val="FFFFFF">
              <a:alpha val="12549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1895250" y="0"/>
            <a:ext cx="9144000" cy="5143500"/>
          </a:xfrm>
          <a:prstGeom prst="flowChartInputOutpu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3513325" y="213225"/>
            <a:ext cx="5602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674EA7"/>
                </a:solidFill>
                <a:latin typeface="Oswald"/>
                <a:ea typeface="Oswald"/>
                <a:cs typeface="Oswald"/>
                <a:sym typeface="Oswald"/>
              </a:rPr>
              <a:t>Challenges faced while collecting the data</a:t>
            </a:r>
            <a:endParaRPr sz="1300" b="1">
              <a:solidFill>
                <a:srgbClr val="674EA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3900275" y="1194450"/>
            <a:ext cx="4669500" cy="3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Cleaning the dataset</a:t>
            </a: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Creating new columns </a:t>
            </a: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For example:</a:t>
            </a:r>
            <a:endParaRPr sz="2000" b="1" u="sng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Before </a:t>
            </a:r>
            <a:r>
              <a:rPr lang="en" sz="2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               </a:t>
            </a:r>
            <a:endParaRPr sz="2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650" y="2894650"/>
            <a:ext cx="130492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5259613" y="3955650"/>
            <a:ext cx="1305000" cy="288300"/>
          </a:xfrm>
          <a:prstGeom prst="roundRect">
            <a:avLst>
              <a:gd name="adj" fmla="val 16667"/>
            </a:avLst>
          </a:prstGeom>
          <a:solidFill>
            <a:srgbClr val="FFFFFF">
              <a:alpha val="12549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-97500" y="-73125"/>
            <a:ext cx="4790100" cy="527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537675" y="280300"/>
            <a:ext cx="8140500" cy="1218900"/>
          </a:xfrm>
          <a:prstGeom prst="rect">
            <a:avLst/>
          </a:prstGeom>
          <a:effectLst>
            <a:outerShdw blurRad="57150" dist="76200" dir="2580000" algn="bl" rotWithShape="0">
              <a:srgbClr val="000000">
                <a:alpha val="45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D966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About the Data</a:t>
            </a:r>
            <a:endParaRPr sz="3600">
              <a:solidFill>
                <a:srgbClr val="FFD966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432300" y="280300"/>
            <a:ext cx="4260300" cy="42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The</a:t>
            </a:r>
            <a:r>
              <a:rPr lang="en" sz="2000" b="1">
                <a:solidFill>
                  <a:srgbClr val="434343"/>
                </a:solidFill>
              </a:rPr>
              <a:t> </a:t>
            </a:r>
            <a:r>
              <a:rPr lang="en" sz="2000" b="1">
                <a:solidFill>
                  <a:srgbClr val="38761D"/>
                </a:solidFill>
              </a:rPr>
              <a:t>Final Dataset</a:t>
            </a:r>
            <a:r>
              <a:rPr lang="en" sz="2000" b="1">
                <a:solidFill>
                  <a:srgbClr val="434343"/>
                </a:solidFill>
              </a:rPr>
              <a:t> </a:t>
            </a:r>
            <a:r>
              <a:rPr lang="en" sz="2000">
                <a:solidFill>
                  <a:srgbClr val="434343"/>
                </a:solidFill>
              </a:rPr>
              <a:t>contains the record of Aircraft accidents happened between 1938 to 2022. It contains 544 observations of 9 variables.</a:t>
            </a:r>
            <a:r>
              <a:rPr lang="en" sz="2000" b="1">
                <a:solidFill>
                  <a:srgbClr val="434343"/>
                </a:solidFill>
              </a:rPr>
              <a:t> </a:t>
            </a: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These variables are:</a:t>
            </a:r>
            <a:endParaRPr sz="2000"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Roboto"/>
              <a:buChar char="●"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Total deaths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Roboto"/>
              <a:buChar char="●"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Crew deaths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Roboto"/>
              <a:buChar char="●"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Passengers death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Roboto"/>
              <a:buChar char="●"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Ground deaths 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Roboto"/>
              <a:buChar char="●"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Plane type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Roboto"/>
              <a:buChar char="●"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Aircraft name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Roboto"/>
              <a:buChar char="●"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Country of accident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Roboto"/>
              <a:buChar char="●"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Phase of accidents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Font typeface="Roboto"/>
              <a:buChar char="●"/>
            </a:pP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Date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73125"/>
            <a:ext cx="8520600" cy="810600"/>
          </a:xfrm>
          <a:prstGeom prst="rect">
            <a:avLst/>
          </a:prstGeom>
          <a:effectLst>
            <a:outerShdw blurRad="57150" dist="381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 glimpse of our data set</a:t>
            </a:r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8" y="772700"/>
            <a:ext cx="8086725" cy="4078776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466</Words>
  <Application>Microsoft Office PowerPoint</Application>
  <PresentationFormat>On-screen Show (16:9)</PresentationFormat>
  <Paragraphs>90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Nunito ExtraBold</vt:lpstr>
      <vt:lpstr>Arial</vt:lpstr>
      <vt:lpstr>Lexend SemiBold</vt:lpstr>
      <vt:lpstr>Nunito SemiBold</vt:lpstr>
      <vt:lpstr>Lexend</vt:lpstr>
      <vt:lpstr>Roboto</vt:lpstr>
      <vt:lpstr>Alfa Slab One</vt:lpstr>
      <vt:lpstr>Proxima Nova</vt:lpstr>
      <vt:lpstr>Nunito</vt:lpstr>
      <vt:lpstr>Nunito Black</vt:lpstr>
      <vt:lpstr>Oswald</vt:lpstr>
      <vt:lpstr>Trebuchet MS</vt:lpstr>
      <vt:lpstr>Comfortaa</vt:lpstr>
      <vt:lpstr>Proxima Nova Semibold</vt:lpstr>
      <vt:lpstr>Gameday</vt:lpstr>
      <vt:lpstr>Aircraft accidents</vt:lpstr>
      <vt:lpstr>PowerPoint Presentation</vt:lpstr>
      <vt:lpstr>How the data was collected?</vt:lpstr>
      <vt:lpstr>PowerPoint Presentation</vt:lpstr>
      <vt:lpstr>PowerPoint Presentation</vt:lpstr>
      <vt:lpstr>PowerPoint Presentation</vt:lpstr>
      <vt:lpstr>PowerPoint Presentation</vt:lpstr>
      <vt:lpstr>About the Data</vt:lpstr>
      <vt:lpstr>A glimpse of our data set</vt:lpstr>
      <vt:lpstr>PowerPoint Presentation</vt:lpstr>
      <vt:lpstr>Key questions of interest</vt:lpstr>
      <vt:lpstr>PowerPoint Presentation</vt:lpstr>
      <vt:lpstr>Plots</vt:lpstr>
      <vt:lpstr>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Shiny app</vt:lpstr>
      <vt:lpstr>Shiny app</vt:lpstr>
      <vt:lpstr>Conclusions</vt:lpstr>
      <vt:lpstr>Conclusions</vt:lpstr>
      <vt:lpstr>Conclusions</vt:lpstr>
      <vt:lpstr>Conclusions</vt:lpstr>
      <vt:lpstr>Conclusions</vt:lpstr>
      <vt:lpstr>Limitations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Aircraft accidents</dc:title>
  <dc:creator>sonali saren</dc:creator>
  <cp:lastModifiedBy>sonali saren</cp:lastModifiedBy>
  <cp:revision>8</cp:revision>
  <dcterms:modified xsi:type="dcterms:W3CDTF">2022-11-20T06:59:17Z</dcterms:modified>
</cp:coreProperties>
</file>